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104" d="100"/>
          <a:sy n="104" d="100"/>
        </p:scale>
        <p:origin x="72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26/02/2026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26/02/2026</a:t>
            </a:fld>
            <a:endParaRPr lang="es-ES_tradnl"/>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32" y="35397"/>
            <a:ext cx="1911282" cy="109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5862916" y="5162716"/>
            <a:ext cx="6186202" cy="1569660"/>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Rosaura Rodríguez Villarreal, </a:t>
            </a:r>
            <a:r>
              <a:rPr lang="es-ES" sz="1600" dirty="0">
                <a:latin typeface="Arial" panose="020B0604020202020204" pitchFamily="34" charset="0"/>
                <a:cs typeface="Arial" panose="020B0604020202020204" pitchFamily="34" charset="0"/>
              </a:rPr>
              <a:t>Directora Administrativa </a:t>
            </a:r>
            <a:endParaRPr lang="es-MX" sz="1600"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a:latin typeface="Arial" panose="020B0604020202020204" pitchFamily="34" charset="0"/>
                <a:cs typeface="Arial" panose="020B0604020202020204" pitchFamily="34" charset="0"/>
              </a:rPr>
              <a:t>: 31/01/2026</a:t>
            </a:r>
            <a:endParaRPr lang="es-MX" sz="1600" dirty="0">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5A42319F-99A3-83D6-3AE3-D66E60B674D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9857" y="169406"/>
            <a:ext cx="1945911" cy="825676"/>
          </a:xfrm>
          <a:prstGeom prst="rect">
            <a:avLst/>
          </a:prstGeom>
          <a:noFill/>
          <a:ln>
            <a:noFill/>
          </a:ln>
        </p:spPr>
      </p:pic>
      <p:pic>
        <p:nvPicPr>
          <p:cNvPr id="3" name="Imagen 2">
            <a:extLst>
              <a:ext uri="{FF2B5EF4-FFF2-40B4-BE49-F238E27FC236}">
                <a16:creationId xmlns:a16="http://schemas.microsoft.com/office/drawing/2014/main" id="{E93D4493-23C4-4A1E-B7D2-EAF6F21CBF97}"/>
              </a:ext>
            </a:extLst>
          </p:cNvPr>
          <p:cNvPicPr>
            <a:picLocks noChangeAspect="1"/>
          </p:cNvPicPr>
          <p:nvPr/>
        </p:nvPicPr>
        <p:blipFill>
          <a:blip r:embed="rId4"/>
          <a:stretch>
            <a:fillRect/>
          </a:stretch>
        </p:blipFill>
        <p:spPr>
          <a:xfrm>
            <a:off x="427176" y="5163671"/>
            <a:ext cx="1356799" cy="1364132"/>
          </a:xfrm>
          <a:prstGeom prst="rect">
            <a:avLst/>
          </a:prstGeom>
        </p:spPr>
      </p:pic>
      <p:graphicFrame>
        <p:nvGraphicFramePr>
          <p:cNvPr id="5" name="Tabla 4">
            <a:extLst>
              <a:ext uri="{FF2B5EF4-FFF2-40B4-BE49-F238E27FC236}">
                <a16:creationId xmlns:a16="http://schemas.microsoft.com/office/drawing/2014/main" id="{88634B0E-9582-4279-A951-69EA4CC6027E}"/>
              </a:ext>
            </a:extLst>
          </p:cNvPr>
          <p:cNvGraphicFramePr>
            <a:graphicFrameLocks noGrp="1"/>
          </p:cNvGraphicFramePr>
          <p:nvPr>
            <p:extLst>
              <p:ext uri="{D42A27DB-BD31-4B8C-83A1-F6EECF244321}">
                <p14:modId xmlns:p14="http://schemas.microsoft.com/office/powerpoint/2010/main" val="1529824472"/>
              </p:ext>
            </p:extLst>
          </p:nvPr>
        </p:nvGraphicFramePr>
        <p:xfrm>
          <a:off x="770966" y="1306335"/>
          <a:ext cx="10856255" cy="3635571"/>
        </p:xfrm>
        <a:graphic>
          <a:graphicData uri="http://schemas.openxmlformats.org/drawingml/2006/table">
            <a:tbl>
              <a:tblPr>
                <a:tableStyleId>{5C22544A-7EE6-4342-B048-85BDC9FD1C3A}</a:tableStyleId>
              </a:tblPr>
              <a:tblGrid>
                <a:gridCol w="631395">
                  <a:extLst>
                    <a:ext uri="{9D8B030D-6E8A-4147-A177-3AD203B41FA5}">
                      <a16:colId xmlns:a16="http://schemas.microsoft.com/office/drawing/2014/main" val="3566865041"/>
                    </a:ext>
                  </a:extLst>
                </a:gridCol>
                <a:gridCol w="681242">
                  <a:extLst>
                    <a:ext uri="{9D8B030D-6E8A-4147-A177-3AD203B41FA5}">
                      <a16:colId xmlns:a16="http://schemas.microsoft.com/office/drawing/2014/main" val="2400820659"/>
                    </a:ext>
                  </a:extLst>
                </a:gridCol>
                <a:gridCol w="797551">
                  <a:extLst>
                    <a:ext uri="{9D8B030D-6E8A-4147-A177-3AD203B41FA5}">
                      <a16:colId xmlns:a16="http://schemas.microsoft.com/office/drawing/2014/main" val="898622234"/>
                    </a:ext>
                  </a:extLst>
                </a:gridCol>
                <a:gridCol w="905553">
                  <a:extLst>
                    <a:ext uri="{9D8B030D-6E8A-4147-A177-3AD203B41FA5}">
                      <a16:colId xmlns:a16="http://schemas.microsoft.com/office/drawing/2014/main" val="3664133573"/>
                    </a:ext>
                  </a:extLst>
                </a:gridCol>
                <a:gridCol w="515085">
                  <a:extLst>
                    <a:ext uri="{9D8B030D-6E8A-4147-A177-3AD203B41FA5}">
                      <a16:colId xmlns:a16="http://schemas.microsoft.com/office/drawing/2014/main" val="45589810"/>
                    </a:ext>
                  </a:extLst>
                </a:gridCol>
                <a:gridCol w="681242">
                  <a:extLst>
                    <a:ext uri="{9D8B030D-6E8A-4147-A177-3AD203B41FA5}">
                      <a16:colId xmlns:a16="http://schemas.microsoft.com/office/drawing/2014/main" val="1405517700"/>
                    </a:ext>
                  </a:extLst>
                </a:gridCol>
                <a:gridCol w="766398">
                  <a:extLst>
                    <a:ext uri="{9D8B030D-6E8A-4147-A177-3AD203B41FA5}">
                      <a16:colId xmlns:a16="http://schemas.microsoft.com/office/drawing/2014/main" val="1055809834"/>
                    </a:ext>
                  </a:extLst>
                </a:gridCol>
                <a:gridCol w="938784">
                  <a:extLst>
                    <a:ext uri="{9D8B030D-6E8A-4147-A177-3AD203B41FA5}">
                      <a16:colId xmlns:a16="http://schemas.microsoft.com/office/drawing/2014/main" val="2992368580"/>
                    </a:ext>
                  </a:extLst>
                </a:gridCol>
                <a:gridCol w="1165173">
                  <a:extLst>
                    <a:ext uri="{9D8B030D-6E8A-4147-A177-3AD203B41FA5}">
                      <a16:colId xmlns:a16="http://schemas.microsoft.com/office/drawing/2014/main" val="2605962010"/>
                    </a:ext>
                  </a:extLst>
                </a:gridCol>
                <a:gridCol w="1096633">
                  <a:extLst>
                    <a:ext uri="{9D8B030D-6E8A-4147-A177-3AD203B41FA5}">
                      <a16:colId xmlns:a16="http://schemas.microsoft.com/office/drawing/2014/main" val="2467973686"/>
                    </a:ext>
                  </a:extLst>
                </a:gridCol>
                <a:gridCol w="764320">
                  <a:extLst>
                    <a:ext uri="{9D8B030D-6E8A-4147-A177-3AD203B41FA5}">
                      <a16:colId xmlns:a16="http://schemas.microsoft.com/office/drawing/2014/main" val="4076549846"/>
                    </a:ext>
                  </a:extLst>
                </a:gridCol>
                <a:gridCol w="1912879">
                  <a:extLst>
                    <a:ext uri="{9D8B030D-6E8A-4147-A177-3AD203B41FA5}">
                      <a16:colId xmlns:a16="http://schemas.microsoft.com/office/drawing/2014/main" val="369234970"/>
                    </a:ext>
                  </a:extLst>
                </a:gridCol>
              </a:tblGrid>
              <a:tr h="201563">
                <a:tc>
                  <a:txBody>
                    <a:bodyPr/>
                    <a:lstStyle/>
                    <a:p>
                      <a:pPr algn="ctr" fontAlgn="b"/>
                      <a:r>
                        <a:rPr lang="es-MX" sz="1000" u="none" strike="noStrike">
                          <a:effectLst/>
                        </a:rPr>
                        <a:t>Rubro:</a:t>
                      </a:r>
                      <a:endParaRPr lang="es-MX" sz="1000" b="1" i="0" u="none" strike="noStrike">
                        <a:solidFill>
                          <a:srgbClr val="000000"/>
                        </a:solidFill>
                        <a:effectLst/>
                        <a:latin typeface="Aptos Narrow"/>
                      </a:endParaRPr>
                    </a:p>
                  </a:txBody>
                  <a:tcPr marL="5759" marR="5759" marT="5759" marB="0" anchor="b"/>
                </a:tc>
                <a:tc gridSpan="11">
                  <a:txBody>
                    <a:bodyPr/>
                    <a:lstStyle/>
                    <a:p>
                      <a:pPr algn="ctr" fontAlgn="b"/>
                      <a:r>
                        <a:rPr lang="es-ES" sz="1000" b="1" u="none" strike="noStrike" dirty="0">
                          <a:effectLst/>
                        </a:rPr>
                        <a:t>Artículo 22. Fracción III. El importe por concepto de viáticos a partir del jefe de departamento y, en su caso, de gastos de representación.</a:t>
                      </a:r>
                      <a:endParaRPr lang="es-ES" sz="1000" b="1" i="0" u="none" strike="noStrike" dirty="0">
                        <a:solidFill>
                          <a:srgbClr val="000000"/>
                        </a:solidFill>
                        <a:effectLst/>
                        <a:latin typeface="Aptos Narrow"/>
                      </a:endParaRPr>
                    </a:p>
                  </a:txBody>
                  <a:tcPr marL="5759" marR="5759" marT="5759" marB="0" anchor="b"/>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42504095"/>
                  </a:ext>
                </a:extLst>
              </a:tr>
              <a:tr h="460715">
                <a:tc>
                  <a:txBody>
                    <a:bodyPr/>
                    <a:lstStyle/>
                    <a:p>
                      <a:pPr algn="ctr" fontAlgn="ctr"/>
                      <a:r>
                        <a:rPr lang="es-MX" sz="700" u="none" strike="noStrike">
                          <a:effectLst/>
                        </a:rPr>
                        <a:t>Periodo de actualización:</a:t>
                      </a:r>
                      <a:endParaRPr lang="es-MX" sz="700" b="1" i="0" u="none" strike="noStrike">
                        <a:solidFill>
                          <a:srgbClr val="000000"/>
                        </a:solidFill>
                        <a:effectLst/>
                        <a:latin typeface="Aptos Narrow"/>
                      </a:endParaRPr>
                    </a:p>
                  </a:txBody>
                  <a:tcPr marL="5759" marR="5759" marT="5759" marB="0" anchor="ctr"/>
                </a:tc>
                <a:tc gridSpan="11">
                  <a:txBody>
                    <a:bodyPr/>
                    <a:lstStyle/>
                    <a:p>
                      <a:pPr algn="l" fontAlgn="ctr"/>
                      <a:r>
                        <a:rPr lang="es-MX" sz="700" u="none" strike="noStrike" dirty="0">
                          <a:effectLst/>
                        </a:rPr>
                        <a:t>Mensual, con revisión trimestral</a:t>
                      </a:r>
                      <a:endParaRPr lang="es-MX" sz="700" b="0" i="0" u="none" strike="noStrike" dirty="0">
                        <a:solidFill>
                          <a:srgbClr val="000000"/>
                        </a:solidFill>
                        <a:effectLst/>
                        <a:latin typeface="Aptos Narrow"/>
                      </a:endParaRPr>
                    </a:p>
                  </a:txBody>
                  <a:tcPr marL="5759" marR="5759" marT="5759"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66863408"/>
                  </a:ext>
                </a:extLst>
              </a:tr>
              <a:tr h="524064">
                <a:tc>
                  <a:txBody>
                    <a:bodyPr/>
                    <a:lstStyle/>
                    <a:p>
                      <a:pPr algn="ctr" fontAlgn="ctr"/>
                      <a:r>
                        <a:rPr lang="es-MX" sz="700" u="none" strike="noStrike">
                          <a:effectLst/>
                        </a:rPr>
                        <a:t>Descripción:</a:t>
                      </a:r>
                      <a:endParaRPr lang="es-MX" sz="700" b="1" i="0" u="none" strike="noStrike">
                        <a:solidFill>
                          <a:srgbClr val="000000"/>
                        </a:solidFill>
                        <a:effectLst/>
                        <a:latin typeface="Aptos Narrow"/>
                      </a:endParaRPr>
                    </a:p>
                  </a:txBody>
                  <a:tcPr marL="5759" marR="5759" marT="5759" marB="0" anchor="ctr"/>
                </a:tc>
                <a:tc gridSpan="11">
                  <a:txBody>
                    <a:bodyPr/>
                    <a:lstStyle/>
                    <a:p>
                      <a:pPr algn="l" fontAlgn="ctr"/>
                      <a:r>
                        <a:rPr lang="es-ES" sz="700" u="none" strike="noStrike" dirty="0">
                          <a:effectLst/>
                        </a:rPr>
                        <a:t>En esta fracción se publicará el importe de los recursos asignados a las personas servidoras públicas que, para el desempeño de sus funciones, deban de trasladarse a lugares distintos al de su adscripción, cubriendo una comisión. </a:t>
                      </a:r>
                      <a:br>
                        <a:rPr lang="es-ES" sz="700" u="none" strike="noStrike" dirty="0">
                          <a:effectLst/>
                        </a:rPr>
                      </a:br>
                      <a:r>
                        <a:rPr lang="es-ES" sz="700" u="none" strike="noStrike" dirty="0">
                          <a:effectLst/>
                        </a:rPr>
                        <a:t>Dichos recursos cubrirán los gastos por concepto de alimentación, hospedaje y gastos menores inherentes al viaje a partir de la categoría de jefatura de </a:t>
                      </a:r>
                      <a:r>
                        <a:rPr lang="es-ES" sz="700" u="none" strike="noStrike" dirty="0" err="1">
                          <a:effectLst/>
                        </a:rPr>
                        <a:t>de</a:t>
                      </a:r>
                      <a:r>
                        <a:rPr lang="es-ES" sz="700" u="none" strike="noStrike" dirty="0">
                          <a:effectLst/>
                        </a:rPr>
                        <a:t> departamento. Se deben publicar los gastos de representación, en caso de no contar con esta partida, se debe publicar nota fundada, motivada y con su respectiva actualización en formato día/mes/año. </a:t>
                      </a:r>
                      <a:endParaRPr lang="es-ES" sz="700" b="0" i="0" u="none" strike="noStrike" dirty="0">
                        <a:solidFill>
                          <a:srgbClr val="000000"/>
                        </a:solidFill>
                        <a:effectLst/>
                        <a:latin typeface="Aptos Narrow"/>
                      </a:endParaRPr>
                    </a:p>
                  </a:txBody>
                  <a:tcPr marL="5759" marR="5759" marT="5759"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4664146"/>
                  </a:ext>
                </a:extLst>
              </a:tr>
              <a:tr h="976664">
                <a:tc>
                  <a:txBody>
                    <a:bodyPr/>
                    <a:lstStyle/>
                    <a:p>
                      <a:pPr algn="ctr" fontAlgn="ctr"/>
                      <a:r>
                        <a:rPr lang="es-MX" sz="700" u="none" strike="noStrike">
                          <a:effectLst/>
                        </a:rPr>
                        <a:t>Ejercicio.</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inicio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término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dirty="0">
                          <a:effectLst/>
                        </a:rPr>
                        <a:t>Nombre completo de la persona servidora pública comisionada (nombre(s) y apellidos).</a:t>
                      </a:r>
                      <a:endParaRPr lang="es-ES" sz="700" b="1" i="0" u="none" strike="noStrike" dirty="0">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Autorizado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Solventado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Lugar y fecha de la comisión.</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Motivo de la comisión.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dirty="0">
                          <a:effectLst/>
                        </a:rPr>
                        <a:t>Total de gastos de representación (en caso de no contar con esta partida, realizar nota aclaratoria fundada y motivada. </a:t>
                      </a:r>
                      <a:endParaRPr lang="es-ES" sz="700" b="1" i="0" u="none" strike="noStrike" dirty="0">
                        <a:solidFill>
                          <a:srgbClr val="000000"/>
                        </a:solidFill>
                        <a:effectLst/>
                        <a:latin typeface="Aptos Narrow"/>
                      </a:endParaRPr>
                    </a:p>
                  </a:txBody>
                  <a:tcPr marL="5759" marR="5759" marT="5759" marB="0" anchor="ctr"/>
                </a:tc>
                <a:tc>
                  <a:txBody>
                    <a:bodyPr/>
                    <a:lstStyle/>
                    <a:p>
                      <a:pPr algn="ctr" fontAlgn="ctr"/>
                      <a:r>
                        <a:rPr lang="es-MX" sz="700" u="none" strike="noStrike">
                          <a:effectLst/>
                        </a:rPr>
                        <a:t>Área(s) responsable(s) que genera(n), posee(n),</a:t>
                      </a:r>
                      <a:br>
                        <a:rPr lang="es-MX" sz="700" u="none" strike="noStrike">
                          <a:effectLst/>
                        </a:rPr>
                      </a:br>
                      <a:r>
                        <a:rPr lang="es-MX" sz="700" u="none" strike="noStrike">
                          <a:effectLst/>
                        </a:rPr>
                        <a:t>publica(n) y actualiza(n) la información.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actualización de la</a:t>
                      </a:r>
                      <a:br>
                        <a:rPr lang="es-ES" sz="700" u="none" strike="noStrike">
                          <a:effectLst/>
                        </a:rPr>
                      </a:br>
                      <a:r>
                        <a:rPr lang="es-ES" sz="700" u="none" strike="noStrike">
                          <a:effectLst/>
                        </a:rPr>
                        <a:t>información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dirty="0">
                          <a:effectLst/>
                        </a:rPr>
                        <a:t>Nota (espacio para observaciones).</a:t>
                      </a:r>
                      <a:endParaRPr lang="es-MX" sz="700" b="1" i="0" u="none" strike="noStrike" dirty="0">
                        <a:solidFill>
                          <a:srgbClr val="000000"/>
                        </a:solidFill>
                        <a:effectLst/>
                        <a:latin typeface="Aptos Narrow"/>
                      </a:endParaRPr>
                    </a:p>
                  </a:txBody>
                  <a:tcPr marL="5759" marR="5759" marT="5759" marB="0" anchor="ctr"/>
                </a:tc>
                <a:extLst>
                  <a:ext uri="{0D108BD9-81ED-4DB2-BD59-A6C34878D82A}">
                    <a16:rowId xmlns:a16="http://schemas.microsoft.com/office/drawing/2014/main" val="2341722259"/>
                  </a:ext>
                </a:extLst>
              </a:tr>
              <a:tr h="1203619">
                <a:tc>
                  <a:txBody>
                    <a:bodyPr/>
                    <a:lstStyle/>
                    <a:p>
                      <a:pPr algn="ctr" fontAlgn="t"/>
                      <a:r>
                        <a:rPr lang="es-MX" sz="800" b="0" i="0" u="none" strike="noStrike" dirty="0">
                          <a:solidFill>
                            <a:srgbClr val="000000"/>
                          </a:solidFill>
                          <a:effectLst/>
                          <a:latin typeface="Aptos Narrow"/>
                        </a:rPr>
                        <a:t>2026</a:t>
                      </a:r>
                    </a:p>
                  </a:txBody>
                  <a:tcPr marL="9525" marR="9525" marT="9525" marB="0"/>
                </a:tc>
                <a:tc>
                  <a:txBody>
                    <a:bodyPr/>
                    <a:lstStyle/>
                    <a:p>
                      <a:pPr algn="ctr" fontAlgn="t"/>
                      <a:r>
                        <a:rPr lang="es-MX" sz="800" b="0" i="0" u="none" strike="noStrike">
                          <a:solidFill>
                            <a:srgbClr val="000000"/>
                          </a:solidFill>
                          <a:effectLst/>
                          <a:latin typeface="Aptos Narrow"/>
                        </a:rPr>
                        <a:t>01/01/2026</a:t>
                      </a:r>
                    </a:p>
                  </a:txBody>
                  <a:tcPr marL="9525" marR="9525" marT="9525" marB="0"/>
                </a:tc>
                <a:tc>
                  <a:txBody>
                    <a:bodyPr/>
                    <a:lstStyle/>
                    <a:p>
                      <a:pPr algn="ctr" fontAlgn="t"/>
                      <a:r>
                        <a:rPr lang="es-MX" sz="800" b="0" i="0" u="none" strike="noStrike">
                          <a:solidFill>
                            <a:srgbClr val="000000"/>
                          </a:solidFill>
                          <a:effectLst/>
                          <a:latin typeface="Aptos Narrow"/>
                        </a:rPr>
                        <a:t>31/01/2026</a:t>
                      </a:r>
                    </a:p>
                  </a:txBody>
                  <a:tcPr marL="9525" marR="9525" marT="9525" marB="0"/>
                </a:tc>
                <a:tc>
                  <a:txBody>
                    <a:bodyPr/>
                    <a:lstStyle/>
                    <a:p>
                      <a:pPr algn="ctr" fontAlgn="t"/>
                      <a:r>
                        <a:rPr lang="es-MX" sz="800" b="0" i="0" u="none" strike="noStrike">
                          <a:solidFill>
                            <a:srgbClr val="000000"/>
                          </a:solidFill>
                          <a:effectLst/>
                          <a:latin typeface="Aptos Narrow"/>
                        </a:rPr>
                        <a:t>sin dato </a:t>
                      </a:r>
                    </a:p>
                  </a:txBody>
                  <a:tcPr marL="9525" marR="9525" marT="9525" marB="0"/>
                </a:tc>
                <a:tc>
                  <a:txBody>
                    <a:bodyPr/>
                    <a:lstStyle/>
                    <a:p>
                      <a:pPr algn="l" fontAlgn="t"/>
                      <a:r>
                        <a:rPr lang="es-MX" sz="800" b="0" i="0" u="none" strike="noStrike" dirty="0">
                          <a:solidFill>
                            <a:srgbClr val="000000"/>
                          </a:solidFill>
                          <a:effectLst/>
                          <a:latin typeface="Aptos Narrow"/>
                        </a:rPr>
                        <a:t>                750.00 </a:t>
                      </a:r>
                    </a:p>
                  </a:txBody>
                  <a:tcPr marL="9525" marR="9525" marT="9525" marB="0"/>
                </a:tc>
                <a:tc>
                  <a:txBody>
                    <a:bodyPr/>
                    <a:lstStyle/>
                    <a:p>
                      <a:pPr algn="ctr" fontAlgn="t"/>
                      <a:r>
                        <a:rPr lang="es-MX" sz="800" b="0" i="0" u="none" strike="noStrike">
                          <a:solidFill>
                            <a:srgbClr val="000000"/>
                          </a:solidFill>
                          <a:effectLst/>
                          <a:latin typeface="Aptos Narrow"/>
                        </a:rPr>
                        <a:t> Comprobado $264.00      Reintegrado   $486.00 </a:t>
                      </a:r>
                    </a:p>
                  </a:txBody>
                  <a:tcPr marL="9525" marR="9525" marT="9525" marB="0"/>
                </a:tc>
                <a:tc>
                  <a:txBody>
                    <a:bodyPr/>
                    <a:lstStyle/>
                    <a:p>
                      <a:pPr algn="ctr" fontAlgn="t"/>
                      <a:r>
                        <a:rPr lang="es-ES" sz="800" b="0" i="0" u="none" strike="noStrike">
                          <a:solidFill>
                            <a:srgbClr val="000000"/>
                          </a:solidFill>
                          <a:effectLst/>
                          <a:latin typeface="Aptos Narrow"/>
                        </a:rPr>
                        <a:t>Guadalupe,N.L.                   17 de Enero del 2026.</a:t>
                      </a:r>
                    </a:p>
                  </a:txBody>
                  <a:tcPr marL="9525" marR="9525" marT="9525" marB="0"/>
                </a:tc>
                <a:tc>
                  <a:txBody>
                    <a:bodyPr/>
                    <a:lstStyle/>
                    <a:p>
                      <a:pPr algn="l" fontAlgn="t"/>
                      <a:r>
                        <a:rPr lang="es-ES" sz="800" b="0" i="0" u="none" strike="noStrike" dirty="0">
                          <a:solidFill>
                            <a:srgbClr val="000000"/>
                          </a:solidFill>
                          <a:effectLst/>
                          <a:latin typeface="Aptos Narrow"/>
                        </a:rPr>
                        <a:t>Brindar soporte técnico en lo relativo al Tema de Comunicación Social, durante Gira de Trabajo del Alcalde, Lic. Javier Díaz González, Presidente Municipal de Saltillo, Coahuila, en el Evento "juegos de Leyendas"</a:t>
                      </a:r>
                    </a:p>
                  </a:txBody>
                  <a:tcPr marL="9525" marR="9525" marT="9525" marB="0"/>
                </a:tc>
                <a:tc>
                  <a:txBody>
                    <a:bodyPr/>
                    <a:lstStyle/>
                    <a:p>
                      <a:pPr algn="l" fontAlgn="t"/>
                      <a:r>
                        <a:rPr lang="es-MX" sz="700" u="none" strike="noStrike" dirty="0">
                          <a:effectLst/>
                        </a:rPr>
                        <a:t> </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MX" sz="700" u="none" strike="noStrike" dirty="0">
                          <a:effectLst/>
                        </a:rPr>
                        <a:t>Dirección Administrativa </a:t>
                      </a:r>
                      <a:endParaRPr lang="es-MX" sz="700" b="0" i="0" u="none" strike="noStrike" dirty="0">
                        <a:solidFill>
                          <a:srgbClr val="000000"/>
                        </a:solidFill>
                        <a:effectLst/>
                        <a:latin typeface="Aptos Narrow"/>
                      </a:endParaRPr>
                    </a:p>
                  </a:txBody>
                  <a:tcPr marL="5759" marR="5759" marT="5759" marB="0"/>
                </a:tc>
                <a:tc>
                  <a:txBody>
                    <a:bodyPr/>
                    <a:lstStyle/>
                    <a:p>
                      <a:pPr algn="ctr" fontAlgn="t"/>
                      <a:r>
                        <a:rPr lang="es-MX" sz="700" u="none" strike="noStrike" dirty="0">
                          <a:effectLst/>
                        </a:rPr>
                        <a:t>31/01/2026</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ES" sz="700" u="none" strike="noStrike" dirty="0">
                          <a:effectLst/>
                        </a:rPr>
                        <a:t>De conformidad con el Capítulo III, Sección I denominado De la Información Reservada, en el artículo 79 fracciones I, IV,  VII y XIV de la Ley de Transparencia y Acceso a la Información Pública del Estado de Coahuila de Zaragoza, me permito informar que los nombres de los servidores públicos es información reservada por materia de seguridad de acuerdo a las funciones y atribuciones de la Comisaría de Seguridad y Protección Ciudadana. </a:t>
                      </a:r>
                      <a:endParaRPr lang="es-ES" sz="700" b="0" i="0" u="none" strike="noStrike" dirty="0">
                        <a:solidFill>
                          <a:srgbClr val="000000"/>
                        </a:solidFill>
                        <a:effectLst/>
                        <a:latin typeface="Aptos Narrow"/>
                      </a:endParaRPr>
                    </a:p>
                  </a:txBody>
                  <a:tcPr marL="5759" marR="5759" marT="5759" marB="0"/>
                </a:tc>
                <a:extLst>
                  <a:ext uri="{0D108BD9-81ED-4DB2-BD59-A6C34878D82A}">
                    <a16:rowId xmlns:a16="http://schemas.microsoft.com/office/drawing/2014/main" val="10458212"/>
                  </a:ext>
                </a:extLst>
              </a:tr>
            </a:tbl>
          </a:graphicData>
        </a:graphic>
      </p:graphicFrame>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2468</TotalTime>
  <Words>481</Words>
  <Application>Microsoft Office PowerPoint</Application>
  <PresentationFormat>Panorámica</PresentationFormat>
  <Paragraphs>35</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Aptos Narrow</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Veronica Zerrweck</cp:lastModifiedBy>
  <cp:revision>138</cp:revision>
  <cp:lastPrinted>2018-02-13T17:09:28Z</cp:lastPrinted>
  <dcterms:created xsi:type="dcterms:W3CDTF">2018-02-03T22:13:09Z</dcterms:created>
  <dcterms:modified xsi:type="dcterms:W3CDTF">2026-02-26T16:39:10Z</dcterms:modified>
</cp:coreProperties>
</file>